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Happy Monkey"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1002"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16c31bd21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16c31bd21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716c31bd21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716c31bd21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16c31bd21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16c31bd21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16c31bd21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16c31bd21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16c31bd21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16c31bd21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716c31bd21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716c31bd21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16c31bd21_0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16c31bd21_0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16dd46c16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16dd46c16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716dd46c16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716dd46c16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716dd46c16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716dd46c1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16dd46c16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16dd46c16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716c31bd21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716c31bd21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716dd46c16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716dd46c16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716dd46c1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716dd46c1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16dd46c16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16dd46c16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16dd46c16_1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16dd46c16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716dd46c16_1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716dd46c16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16dd46c16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16dd46c1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716dd46c16_1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716dd46c16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16dd46c16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16dd46c16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16dd46c16_1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16dd46c16_1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716dd46c16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716dd46c16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16c31bd21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16c31bd21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716dd46c16_1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716dd46c16_1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16dd46c16_1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16dd46c16_1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716c31bd21_0_2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716c31bd21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16c31bd21_0_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16c31bd21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716c31bd21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716c31bd21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716c31bd21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716c31bd21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716c31bd21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716c31bd21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716c31bd21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716c31bd21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gpAijfP99Ng"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EJNOsvTnR1k"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r6CPzyqCff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hyperlink" Target="http://www.youtube.com/watch?v=svQGpHjmEWM"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akTRWJZMks0"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JC_8TYUDth8"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Lawc3fwS0n8"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www.youtube.com/watch?v=AazOs7Q8ARY"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b_I9NgXKtC8"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dOkyKyVFnS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www.youtube.com/watch?v=QxSKKtUdAjU"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endParaRPr/>
          </a:p>
        </p:txBody>
      </p:sp>
      <p:sp>
        <p:nvSpPr>
          <p:cNvPr id="55" name="Google Shape;55;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7" name="Google Shape;57;p13"/>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19" name="Google Shape;119;p2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0" name="Google Shape;120;p22"/>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23"/>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3"/>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of the worries Wilma Jean has? Can you relate to her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happens to Wilma Jean when she worries?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did Wilma Jean’s teacher do to help Wilma Jean with her worrying? </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Why is sorting our worries (like Wilma Jean’s teacher did) helpful?</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Make a list of your worries.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27" name="Google Shape;127;p23" descr="Anxiety is a subjective sense of worry, apprehension, and/or fear. It is considered to be the number one health problem in America. Although quite common, anxiety disorders in children are often misdiagnosed and overlooked.&#10;&#10;Everyone feels fear, worry and apprehension from time to time, but when these feelings prevent a person from doing what he/she wants and/or needs to do, anxiety becomes a disability.&#10;&#10;This fun and humorous book addresses the problem of anxiety in a way that relates to children of all ages. It offers creative strategies for parents and teachers to use that can lessen the severity of anxiety.&#10;&#10;The goal of Wilma Jean the Worry Machine is to give children the tools needed to feel more in control of their anxiety. For those worries that are not in anyone’s control (i.e. the weather,) a worry hat is introduced." title="Wilma Jean the Worry Machine">
            <a:hlinkClick r:id="rId3"/>
          </p:cNvPr>
          <p:cNvPicPr preferRelativeResize="0"/>
          <p:nvPr/>
        </p:nvPicPr>
        <p:blipFill>
          <a:blip r:embed="rId4">
            <a:alphaModFix/>
          </a:blip>
          <a:stretch>
            <a:fillRect/>
          </a:stretch>
        </p:blipFill>
        <p:spPr>
          <a:xfrm>
            <a:off x="297275" y="508725"/>
            <a:ext cx="5472376" cy="4104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4"/>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Write/Draw something you worry about. Why do you worry about it? How does it affect your life? Can you control it? What are some steps to take to help with this worry? </a:t>
            </a:r>
            <a:endParaRPr sz="3000" b="1">
              <a:solidFill>
                <a:schemeClr val="dk1"/>
              </a:solidFill>
              <a:latin typeface="Happy Monkey"/>
              <a:ea typeface="Happy Monkey"/>
              <a:cs typeface="Happy Monkey"/>
              <a:sym typeface="Happy Monkey"/>
            </a:endParaRPr>
          </a:p>
        </p:txBody>
      </p:sp>
      <p:pic>
        <p:nvPicPr>
          <p:cNvPr id="133" name="Google Shape;133;p24"/>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40" name="Google Shape;140;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41" name="Google Shape;141;p2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6"/>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are some things that make you feel nervous or worried?</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clever ways did you learn to balance the nervous feelings with calm feelings?</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Practice the finger breathing strategy along with the video.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48" name="Google Shape;148;p26" descr="How to beat nerves! | Cosmic Kids Zen Den - Mindfulness for kids&#10;Join Jaime in the Zen Den to talk about something we all get sometimes - NERVES! &#10;Why do we feel nervous sometimes - before a public performance or big event - and what can we do about it? &#10;Jaime shares a really useful way of dealing with them.&#10;Zen Den is a series of mindfulness for kids videos from the makers of Cosmic Kids Yoga.&#10;&#10;Read, move and learn with our fun yoga story books! http://www.cosmickids.com/products/type/books/&#10;&#10;Learn to teach kids yoga with Jaime: http://www.cosmickids.com/learn/&#10;Like Cosmic Kids on Facebook: https://www.facebook.com/cosmickidsyoga/ &#10;Stream all our videos ad-free: https://cosmickids.vhx.tv&#10;Have you seen our DVDs? https://www.amazon.co.uk/Cosmic-Kids-Yoga-DVD-stories/dp/B009VFZ49W &#10;Visit our Cosmic Kids Yoga shop! http://www.cosmickids.com/shop/&#10;&#10;Don't forget to subscribe! http://bit.ly/cosmickidsyoga" title="How to beat nerves! | Cosmic Kids Zen Den - Mindfulness for kids">
            <a:hlinkClick r:id="rId3"/>
          </p:cNvPr>
          <p:cNvPicPr preferRelativeResize="0"/>
          <p:nvPr/>
        </p:nvPicPr>
        <p:blipFill>
          <a:blip r:embed="rId4">
            <a:alphaModFix/>
          </a:blip>
          <a:stretch>
            <a:fillRect/>
          </a:stretch>
        </p:blipFill>
        <p:spPr>
          <a:xfrm>
            <a:off x="276775" y="467725"/>
            <a:ext cx="5504850" cy="4128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7"/>
          <p:cNvSpPr/>
          <p:nvPr/>
        </p:nvSpPr>
        <p:spPr>
          <a:xfrm>
            <a:off x="122575" y="100300"/>
            <a:ext cx="5454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Set a timer for 4 minutes. Think of ALL the things you feel worried about. Now practice the finger breathing exercise you learned in the video. How do you feel?</a:t>
            </a:r>
            <a:endParaRPr sz="3000" b="1">
              <a:solidFill>
                <a:schemeClr val="dk1"/>
              </a:solidFill>
              <a:latin typeface="Happy Monkey"/>
              <a:ea typeface="Happy Monkey"/>
              <a:cs typeface="Happy Monkey"/>
              <a:sym typeface="Happy Monkey"/>
            </a:endParaRPr>
          </a:p>
        </p:txBody>
      </p:sp>
      <p:pic>
        <p:nvPicPr>
          <p:cNvPr id="154" name="Google Shape;154;p27"/>
          <p:cNvPicPr preferRelativeResize="0"/>
          <p:nvPr/>
        </p:nvPicPr>
        <p:blipFill>
          <a:blip r:embed="rId3">
            <a:alphaModFix/>
          </a:blip>
          <a:stretch>
            <a:fillRect/>
          </a:stretch>
        </p:blipFill>
        <p:spPr>
          <a:xfrm>
            <a:off x="5692850" y="100300"/>
            <a:ext cx="3227413"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0" name="Google Shape;160;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1" name="Google Shape;161;p28"/>
          <p:cNvPicPr preferRelativeResize="0"/>
          <p:nvPr/>
        </p:nvPicPr>
        <p:blipFill>
          <a:blip r:embed="rId3">
            <a:alphaModFix/>
          </a:blip>
          <a:stretch>
            <a:fillRect/>
          </a:stretch>
        </p:blipFill>
        <p:spPr>
          <a:xfrm>
            <a:off x="0" y="0"/>
            <a:ext cx="9144000" cy="5143500"/>
          </a:xfrm>
          <a:prstGeom prst="rect">
            <a:avLst/>
          </a:prstGeom>
          <a:noFill/>
          <a:ln>
            <a:noFill/>
          </a:ln>
        </p:spPr>
      </p:pic>
      <p:sp>
        <p:nvSpPr>
          <p:cNvPr id="162" name="Google Shape;162;p2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9"/>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9"/>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is “the beast” in the video?</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made Mojo’s beast appear?</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Think about a time you have experienced “the beast.”</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Try the mindful breathing exercise on the next slide. Notice how you feel after. </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69" name="Google Shape;169;p29" descr="Activity 1: The Beast&#10;&#10;Visit https://www.classdojo.com/ideas/ to find the rest of this activity, and four more activities to help your kids or students learn how to manage their emotions through mindfulness!&#10;&#10;These activities have been developed by ClassDojo in collaboration with Yale University's Center for Emotional Intelligence." title="Mindfulness for students - Activity #1">
            <a:hlinkClick r:id="rId3"/>
          </p:cNvPr>
          <p:cNvPicPr preferRelativeResize="0"/>
          <p:nvPr/>
        </p:nvPicPr>
        <p:blipFill>
          <a:blip r:embed="rId4">
            <a:alphaModFix/>
          </a:blip>
          <a:stretch>
            <a:fillRect/>
          </a:stretch>
        </p:blipFill>
        <p:spPr>
          <a:xfrm>
            <a:off x="379300" y="549700"/>
            <a:ext cx="5422825" cy="4067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0"/>
          <p:cNvSpPr/>
          <p:nvPr/>
        </p:nvSpPr>
        <p:spPr>
          <a:xfrm>
            <a:off x="122575" y="276550"/>
            <a:ext cx="88575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 name="Google Shape;175;p30" title="Mojo Mindful Breathing   Class Dojo">
            <a:hlinkClick r:id="rId3"/>
          </p:cNvPr>
          <p:cNvPicPr preferRelativeResize="0"/>
          <p:nvPr/>
        </p:nvPicPr>
        <p:blipFill>
          <a:blip r:embed="rId4">
            <a:alphaModFix/>
          </a:blip>
          <a:stretch>
            <a:fillRect/>
          </a:stretch>
        </p:blipFill>
        <p:spPr>
          <a:xfrm>
            <a:off x="1547900" y="352750"/>
            <a:ext cx="5812400" cy="43593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1"/>
          <p:cNvSpPr/>
          <p:nvPr/>
        </p:nvSpPr>
        <p:spPr>
          <a:xfrm>
            <a:off x="122575" y="276550"/>
            <a:ext cx="52182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1"/>
          <p:cNvSpPr txBox="1"/>
          <p:nvPr/>
        </p:nvSpPr>
        <p:spPr>
          <a:xfrm>
            <a:off x="91825" y="276550"/>
            <a:ext cx="52182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Think about a time when </a:t>
            </a:r>
            <a:r>
              <a:rPr lang="en" sz="3000" b="1" i="1">
                <a:solidFill>
                  <a:schemeClr val="dk1"/>
                </a:solidFill>
                <a:latin typeface="Happy Monkey"/>
                <a:ea typeface="Happy Monkey"/>
                <a:cs typeface="Happy Monkey"/>
                <a:sym typeface="Happy Monkey"/>
              </a:rPr>
              <a:t>your</a:t>
            </a:r>
            <a:r>
              <a:rPr lang="en" sz="3000" b="1">
                <a:solidFill>
                  <a:schemeClr val="dk1"/>
                </a:solidFill>
                <a:latin typeface="Happy Monkey"/>
                <a:ea typeface="Happy Monkey"/>
                <a:cs typeface="Happy Monkey"/>
                <a:sym typeface="Happy Monkey"/>
              </a:rPr>
              <a:t> “beast” appeared. Draw a picture of your beast. </a:t>
            </a:r>
            <a:endParaRPr sz="3000" b="1">
              <a:solidFill>
                <a:schemeClr val="dk1"/>
              </a:solidFill>
              <a:latin typeface="Happy Monkey"/>
              <a:ea typeface="Happy Monkey"/>
              <a:cs typeface="Happy Monkey"/>
              <a:sym typeface="Happy Monkey"/>
            </a:endParaRPr>
          </a:p>
        </p:txBody>
      </p:sp>
      <p:pic>
        <p:nvPicPr>
          <p:cNvPr id="182" name="Google Shape;182;p31"/>
          <p:cNvPicPr preferRelativeResize="0"/>
          <p:nvPr/>
        </p:nvPicPr>
        <p:blipFill rotWithShape="1">
          <a:blip r:embed="rId3">
            <a:alphaModFix/>
          </a:blip>
          <a:srcRect l="23759" r="31564"/>
          <a:stretch/>
        </p:blipFill>
        <p:spPr>
          <a:xfrm>
            <a:off x="5433100" y="276550"/>
            <a:ext cx="3560701" cy="448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 name="Google Shape;63;p14" descr="Get ready for all the feels with the latest episode of &quot;StoryBots Super Songs.&quot; Help your child understand their emotions with songs about feeling happy, sad, silly and more!&#10;&#10;The StoryBots are curious little creatures who live beneath our screens, offering a world of learning and fun for kids. The Emmy Award-winning “Ask the StoryBots” is now streaming on Netflix!" title="&quot;Emotions&quot; - StoryBots Super Songs Episode 8 | Netflix Jr">
            <a:hlinkClick r:id="rId3"/>
          </p:cNvPr>
          <p:cNvPicPr preferRelativeResize="0"/>
          <p:nvPr/>
        </p:nvPicPr>
        <p:blipFill>
          <a:blip r:embed="rId4">
            <a:alphaModFix/>
          </a:blip>
          <a:stretch>
            <a:fillRect/>
          </a:stretch>
        </p:blipFill>
        <p:spPr>
          <a:xfrm>
            <a:off x="344587" y="498251"/>
            <a:ext cx="5390375" cy="4042775"/>
          </a:xfrm>
          <a:prstGeom prst="rect">
            <a:avLst/>
          </a:prstGeom>
          <a:noFill/>
          <a:ln>
            <a:noFill/>
          </a:ln>
        </p:spPr>
      </p:pic>
      <p:sp>
        <p:nvSpPr>
          <p:cNvPr id="64" name="Google Shape;64;p14"/>
          <p:cNvSpPr txBox="1"/>
          <p:nvPr/>
        </p:nvSpPr>
        <p:spPr>
          <a:xfrm>
            <a:off x="6077000" y="276550"/>
            <a:ext cx="2927100" cy="4486200"/>
          </a:xfrm>
          <a:prstGeom prst="rect">
            <a:avLst/>
          </a:prstGeom>
          <a:solidFill>
            <a:srgbClr val="F37AC9"/>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Which emotion are you feeling right now?</a:t>
            </a:r>
            <a:endParaRPr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What can you do when you are feeling grumpy?</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What can you do when you are feeling sad?</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Do:</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Clr>
                <a:schemeClr val="dk1"/>
              </a:buClr>
              <a:buSzPts val="1100"/>
              <a:buFont typeface="Arial"/>
              <a:buNone/>
            </a:pPr>
            <a:r>
              <a:rPr lang="en" b="1">
                <a:latin typeface="Happy Monkey"/>
                <a:ea typeface="Happy Monkey"/>
                <a:cs typeface="Happy Monkey"/>
                <a:sym typeface="Happy Monkey"/>
              </a:rPr>
              <a:t>Make a list of all of the things that make you happy.</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8" name="Google Shape;188;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89" name="Google Shape;189;p32"/>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32"/>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33"/>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3"/>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 you feel about making mistakes?</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Were you ever afraid of something but you did it anyway? What made you try something scary?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Beatrice “felt her stomach jumping around inside her.” How do you think she is feeling? How do you know?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In your opinion, which is more important: learning from your mistakes or being perfect? </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97" name="Google Shape;197;p33" descr="Kids Books: THE GIRL WHO NEVER MADE MISTAKES read aloud for children finds famous perfectionist Beatrice ready for the big talent contest! She always wins, but something unexpected is about to happen. It’s a Growth Mindset KidTime StoryTime about daring to make mistakes in order to grow, learn, and even have fun! &#10;&#10;Presented by StoryTeller, the perfectionist Green Bear, and the not-a-perfectionist Pink Bear!&#10;&#10;Written by Mark Pett and Gary Rubinstein and drawn by Mark Pett, who was VERY excited to have us read you his book on KidTime StoryTime!&#10;Published by Sourcebooks/Jabberwocky!&#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the-girl-who-never-made-mistakes/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The Girl Who Never Made Mistakes |  a Growth Mindset Book for Kids">
            <a:hlinkClick r:id="rId3"/>
          </p:cNvPr>
          <p:cNvPicPr preferRelativeResize="0"/>
          <p:nvPr/>
        </p:nvPicPr>
        <p:blipFill>
          <a:blip r:embed="rId4">
            <a:alphaModFix/>
          </a:blip>
          <a:stretch>
            <a:fillRect/>
          </a:stretch>
        </p:blipFill>
        <p:spPr>
          <a:xfrm>
            <a:off x="358775" y="508700"/>
            <a:ext cx="5363075" cy="4022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4"/>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On one side, draw or write about a mistake you have made. On the other side, draw or write the lesson you learned from your mistake.</a:t>
            </a:r>
            <a:endParaRPr sz="3000" b="1">
              <a:solidFill>
                <a:schemeClr val="dk1"/>
              </a:solidFill>
              <a:latin typeface="Happy Monkey"/>
              <a:ea typeface="Happy Monkey"/>
              <a:cs typeface="Happy Monkey"/>
              <a:sym typeface="Happy Monkey"/>
            </a:endParaRPr>
          </a:p>
        </p:txBody>
      </p:sp>
      <p:pic>
        <p:nvPicPr>
          <p:cNvPr id="203" name="Google Shape;203;p34"/>
          <p:cNvPicPr preferRelativeResize="0"/>
          <p:nvPr/>
        </p:nvPicPr>
        <p:blipFill>
          <a:blip r:embed="rId3">
            <a:alphaModFix/>
          </a:blip>
          <a:stretch>
            <a:fillRect/>
          </a:stretch>
        </p:blipFill>
        <p:spPr>
          <a:xfrm>
            <a:off x="5268075" y="100300"/>
            <a:ext cx="3629025"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10" name="Google Shape;210;p35"/>
          <p:cNvPicPr preferRelativeResize="0"/>
          <p:nvPr/>
        </p:nvPicPr>
        <p:blipFill>
          <a:blip r:embed="rId3">
            <a:alphaModFix/>
          </a:blip>
          <a:stretch>
            <a:fillRect/>
          </a:stretch>
        </p:blipFill>
        <p:spPr>
          <a:xfrm>
            <a:off x="0" y="0"/>
            <a:ext cx="9144000" cy="5143500"/>
          </a:xfrm>
          <a:prstGeom prst="rect">
            <a:avLst/>
          </a:prstGeom>
          <a:noFill/>
          <a:ln>
            <a:noFill/>
          </a:ln>
        </p:spPr>
      </p:pic>
      <p:sp>
        <p:nvSpPr>
          <p:cNvPr id="211" name="Google Shape;211;p35"/>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6"/>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6"/>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is self-compassion?</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Think about a time you have gotten mad at yourself.</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Do you think it is easier to be kind to yourself or others? Why?</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If you could talk to Esperanza after she runs off the stage, what would you say to her?</a:t>
            </a:r>
            <a:endParaRPr>
              <a:solidFill>
                <a:schemeClr val="dk1"/>
              </a:solidFill>
              <a:latin typeface="Happy Monkey"/>
              <a:ea typeface="Happy Monkey"/>
              <a:cs typeface="Happy Monkey"/>
              <a:sym typeface="Happy Monkey"/>
            </a:endParaRPr>
          </a:p>
          <a:p>
            <a:pPr marL="0" lvl="0" indent="0" algn="l" rtl="0">
              <a:lnSpc>
                <a:spcPct val="110000"/>
              </a:lnSpc>
              <a:spcBef>
                <a:spcPts val="800"/>
              </a:spcBef>
              <a:spcAft>
                <a:spcPts val="0"/>
              </a:spcAft>
              <a:buNone/>
            </a:pPr>
            <a:r>
              <a:rPr lang="en">
                <a:solidFill>
                  <a:schemeClr val="dk1"/>
                </a:solidFill>
                <a:latin typeface="Happy Monkey"/>
                <a:ea typeface="Happy Monkey"/>
                <a:cs typeface="Happy Monkey"/>
                <a:sym typeface="Happy Monkey"/>
              </a:rPr>
              <a:t>How can you spread love and kindness into the world?</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18" name="Google Shape;218;p36" descr="Kids Books: LISTENING WITH MY HEART read aloud for children is about being a good friend to yourself. The kid in this story is kind to everyone except herself, especially when she makes a mistake in her school play and can't stop beating herself up about it. This heart-tugging KidTime StoryTime is about seeing yourself -- and treating yourself -- in a whole new way. It's a #1 bestseller on Amazon, and now, we know why.  WARNING:  Some grownups may get sentimental with this evocative bullseye to the heart.  &#10;&#10;Presented by StoryTeller with the supremely kind and compassionate Doug the Dinosaur.&#10;&#10;Author Gabi Garcia writes books that help kids become stronger and more aware, drawing from her experience as a counselor and a mom.  She also wrote a Spanish version of this book, in case you like to read en Español. &#10;&#10;&#10;KidTime StoryTime is a Kids YouTube Channel all about kids books read aloud with love, funny voices &amp; wacky puppets...to entertain, educate &amp; inspire a love of reading! StoryTeller &amp; her peppy puppets read aloud all kinds of children stories every week. From monsters to princesses to dinosaurs, Disney books, the ABCs, even bilingual and nonfiction story time! Ideal from birth through approximately 99 years of age.  Because kids books are seriously awesome &amp; surprisingly deep. No Kidding.&#10;&#10;DEAR PARENTS &amp; EDUCATORS! BUY THE BOOK HERE: http://kidtimestorytime.com/go/listening-with-my-heart/ Your purchase helps support our free channel &amp; the author at no additional cost to you.&#10;&#10;SUBSCRIBE @ http://ow.ly/SLdiP &amp; BECOME A KidTime StoryTimer! &#10;&#10;YOU CAN BUY OUR PUPPETS HERE:&#10;DOUG THE DINOSAUR: http://kidtimestorytime.com/go/doug-the-dinosaur/&#10;HOOTY THE OWL: http://kidtimestorytime.com/go/hooty-the-owl/&#10;CORNY THE UNICORN: http://kidtimestorytime.com/go/corny-the-unicorn/&#10;FUSCHIA FISH: http://kidtimestorytime.com/go/fuschia-fish/&#10;WHITE RAT: http://kidtimestorytime.com/go/white-rat/&#10;ABUELA BEAR: http://kidtimestorytime.com/go/abuela-bear/&#10;TWOTONE THE CAT: http://kidtimestorytime.com/go/twotone-stuffed-animal-cat/&#10;&#10;Facebook: https://www.facebook.com/KidTimeStoryTime/&#10;Instagram: https://www.instagram.com/kidtimestorytime/&#10;Twitter: https://twitter.com/KidTimeStory&#10;Website: http://KidTimeStoryTime.com&#10;&#10;#KidTimeStoryTime" title="Listening with My Heart: A Story of Kindness &amp; Self-Compassion | Kids Books Read Aloud">
            <a:hlinkClick r:id="rId3"/>
          </p:cNvPr>
          <p:cNvPicPr preferRelativeResize="0"/>
          <p:nvPr/>
        </p:nvPicPr>
        <p:blipFill>
          <a:blip r:embed="rId4">
            <a:alphaModFix/>
          </a:blip>
          <a:stretch>
            <a:fillRect/>
          </a:stretch>
        </p:blipFill>
        <p:spPr>
          <a:xfrm>
            <a:off x="297275" y="447200"/>
            <a:ext cx="5445074" cy="40838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7"/>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 some kind words to yourself. This can be a letter, drawings of kind words, or positive statements. Say them out loud to yourself. </a:t>
            </a:r>
            <a:endParaRPr sz="3000" b="1">
              <a:solidFill>
                <a:schemeClr val="dk1"/>
              </a:solidFill>
              <a:latin typeface="Happy Monkey"/>
              <a:ea typeface="Happy Monkey"/>
              <a:cs typeface="Happy Monkey"/>
              <a:sym typeface="Happy Monkey"/>
            </a:endParaRPr>
          </a:p>
        </p:txBody>
      </p:sp>
      <p:pic>
        <p:nvPicPr>
          <p:cNvPr id="224" name="Google Shape;224;p37"/>
          <p:cNvPicPr preferRelativeResize="0"/>
          <p:nvPr/>
        </p:nvPicPr>
        <p:blipFill>
          <a:blip r:embed="rId3">
            <a:alphaModFix/>
          </a:blip>
          <a:stretch>
            <a:fillRect/>
          </a:stretch>
        </p:blipFill>
        <p:spPr>
          <a:xfrm>
            <a:off x="5163150" y="507850"/>
            <a:ext cx="3904650" cy="39046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0" name="Google Shape;23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31" name="Google Shape;231;p38"/>
          <p:cNvPicPr preferRelativeResize="0"/>
          <p:nvPr/>
        </p:nvPicPr>
        <p:blipFill>
          <a:blip r:embed="rId3">
            <a:alphaModFix/>
          </a:blip>
          <a:stretch>
            <a:fillRect/>
          </a:stretch>
        </p:blipFill>
        <p:spPr>
          <a:xfrm>
            <a:off x="0" y="0"/>
            <a:ext cx="9144000" cy="5143500"/>
          </a:xfrm>
          <a:prstGeom prst="rect">
            <a:avLst/>
          </a:prstGeom>
          <a:noFill/>
          <a:ln>
            <a:noFill/>
          </a:ln>
        </p:spPr>
      </p:pic>
      <p:sp>
        <p:nvSpPr>
          <p:cNvPr id="232" name="Google Shape;232;p38"/>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9"/>
          <p:cNvSpPr/>
          <p:nvPr/>
        </p:nvSpPr>
        <p:spPr>
          <a:xfrm>
            <a:off x="122575" y="276550"/>
            <a:ext cx="5834400" cy="44862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9"/>
          <p:cNvSpPr txBox="1"/>
          <p:nvPr/>
        </p:nvSpPr>
        <p:spPr>
          <a:xfrm>
            <a:off x="6077000" y="276550"/>
            <a:ext cx="2927100" cy="4486200"/>
          </a:xfrm>
          <a:prstGeom prst="rect">
            <a:avLst/>
          </a:prstGeom>
          <a:solidFill>
            <a:srgbClr val="CDF7FA"/>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Did Howard know how to get along with his friends?</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did he learn from his grandma?</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are the 4 rules to get along with others?</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3000">
                <a:solidFill>
                  <a:schemeClr val="dk1"/>
                </a:solidFill>
                <a:latin typeface="Happy Monkey"/>
                <a:ea typeface="Happy Monkey"/>
                <a:cs typeface="Happy Monkey"/>
                <a:sym typeface="Happy Monkey"/>
              </a:rPr>
              <a:t>Do:</a:t>
            </a:r>
            <a:endParaRPr sz="300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Help Howard figure out how to help others get along at the end of the video. </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39" name="Google Shape;239;p39" descr="http://www.wedolisten.org  &#10;15 free fun, educator endorsed Howard B. Wigglebottom videos, songs, interactive questions, posters and more. We help young children be better listeners, learn important life lessons and feel good about themselves." title="Getting Along (with captions)">
            <a:hlinkClick r:id="rId3"/>
          </p:cNvPr>
          <p:cNvPicPr preferRelativeResize="0"/>
          <p:nvPr/>
        </p:nvPicPr>
        <p:blipFill>
          <a:blip r:embed="rId4">
            <a:alphaModFix/>
          </a:blip>
          <a:stretch>
            <a:fillRect/>
          </a:stretch>
        </p:blipFill>
        <p:spPr>
          <a:xfrm>
            <a:off x="338300" y="508700"/>
            <a:ext cx="5381825" cy="40363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40"/>
          <p:cNvSpPr/>
          <p:nvPr/>
        </p:nvSpPr>
        <p:spPr>
          <a:xfrm>
            <a:off x="122575" y="100300"/>
            <a:ext cx="5454600" cy="4838700"/>
          </a:xfrm>
          <a:prstGeom prst="rect">
            <a:avLst/>
          </a:prstGeom>
          <a:solidFill>
            <a:srgbClr val="7EE4E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Write/Draw about a time you used one of the 4 rules for getting along:</a:t>
            </a:r>
            <a:endParaRPr sz="30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1800" b="1" u="sng">
                <a:solidFill>
                  <a:schemeClr val="dk1"/>
                </a:solidFill>
                <a:latin typeface="Happy Monkey"/>
                <a:ea typeface="Happy Monkey"/>
                <a:cs typeface="Happy Monkey"/>
                <a:sym typeface="Happy Monkey"/>
              </a:rPr>
              <a:t>Review the Rules:</a:t>
            </a:r>
            <a:endParaRPr sz="1800" b="1" u="sng">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1.</a:t>
            </a:r>
            <a:r>
              <a:rPr lang="en" sz="1800" b="1">
                <a:solidFill>
                  <a:schemeClr val="dk1"/>
                </a:solidFill>
                <a:latin typeface="Happy Monkey"/>
                <a:ea typeface="Happy Monkey"/>
                <a:cs typeface="Happy Monkey"/>
                <a:sym typeface="Happy Monkey"/>
              </a:rPr>
              <a:t>Everyone needs to have a say</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2.</a:t>
            </a:r>
            <a:r>
              <a:rPr lang="en" sz="1800" b="1">
                <a:solidFill>
                  <a:schemeClr val="dk1"/>
                </a:solidFill>
                <a:latin typeface="Happy Monkey"/>
                <a:ea typeface="Happy Monkey"/>
                <a:cs typeface="Happy Monkey"/>
                <a:sym typeface="Happy Monkey"/>
              </a:rPr>
              <a:t>Everyone needs to have a turn</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3.</a:t>
            </a:r>
            <a:r>
              <a:rPr lang="en" sz="1800" b="1">
                <a:solidFill>
                  <a:schemeClr val="dk1"/>
                </a:solidFill>
                <a:latin typeface="Happy Monkey"/>
                <a:ea typeface="Happy Monkey"/>
                <a:cs typeface="Happy Monkey"/>
                <a:sym typeface="Happy Monkey"/>
              </a:rPr>
              <a:t>Everyone gets to be right</a:t>
            </a:r>
            <a:endParaRPr sz="1800" b="1">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Clr>
                <a:schemeClr val="dk1"/>
              </a:buClr>
              <a:buSzPts val="1100"/>
              <a:buFont typeface="Arial"/>
              <a:buNone/>
            </a:pPr>
            <a:r>
              <a:rPr lang="en" sz="1800">
                <a:solidFill>
                  <a:schemeClr val="dk1"/>
                </a:solidFill>
                <a:latin typeface="Happy Monkey"/>
                <a:ea typeface="Happy Monkey"/>
                <a:cs typeface="Happy Monkey"/>
                <a:sym typeface="Happy Monkey"/>
              </a:rPr>
              <a:t>4.</a:t>
            </a:r>
            <a:r>
              <a:rPr lang="en" sz="1800" b="1">
                <a:solidFill>
                  <a:schemeClr val="dk1"/>
                </a:solidFill>
                <a:latin typeface="Happy Monkey"/>
                <a:ea typeface="Happy Monkey"/>
                <a:cs typeface="Happy Monkey"/>
                <a:sym typeface="Happy Monkey"/>
              </a:rPr>
              <a:t>Apologize</a:t>
            </a:r>
            <a:endParaRPr sz="1800" b="1">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000" b="1">
              <a:solidFill>
                <a:schemeClr val="dk1"/>
              </a:solidFill>
              <a:latin typeface="Happy Monkey"/>
              <a:ea typeface="Happy Monkey"/>
              <a:cs typeface="Happy Monkey"/>
              <a:sym typeface="Happy Monkey"/>
            </a:endParaRPr>
          </a:p>
        </p:txBody>
      </p:sp>
      <p:pic>
        <p:nvPicPr>
          <p:cNvPr id="245" name="Google Shape;245;p40"/>
          <p:cNvPicPr preferRelativeResize="0"/>
          <p:nvPr/>
        </p:nvPicPr>
        <p:blipFill>
          <a:blip r:embed="rId3">
            <a:alphaModFix/>
          </a:blip>
          <a:stretch>
            <a:fillRect/>
          </a:stretch>
        </p:blipFill>
        <p:spPr>
          <a:xfrm>
            <a:off x="5778600" y="765268"/>
            <a:ext cx="3262025" cy="3262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2" name="Google Shape;252;p41"/>
          <p:cNvPicPr preferRelativeResize="0"/>
          <p:nvPr/>
        </p:nvPicPr>
        <p:blipFill>
          <a:blip r:embed="rId3">
            <a:alphaModFix/>
          </a:blip>
          <a:stretch>
            <a:fillRect/>
          </a:stretch>
        </p:blipFill>
        <p:spPr>
          <a:xfrm>
            <a:off x="0" y="0"/>
            <a:ext cx="9144000" cy="5143500"/>
          </a:xfrm>
          <a:prstGeom prst="rect">
            <a:avLst/>
          </a:prstGeom>
          <a:noFill/>
          <a:ln>
            <a:noFill/>
          </a:ln>
        </p:spPr>
      </p:pic>
      <p:sp>
        <p:nvSpPr>
          <p:cNvPr id="253" name="Google Shape;253;p41"/>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p:nvPr/>
        </p:nvSpPr>
        <p:spPr>
          <a:xfrm>
            <a:off x="122575" y="276550"/>
            <a:ext cx="5834400" cy="4486200"/>
          </a:xfrm>
          <a:prstGeom prst="rect">
            <a:avLst/>
          </a:prstGeom>
          <a:solidFill>
            <a:srgbClr val="F2059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5"/>
          <p:cNvSpPr txBox="1"/>
          <p:nvPr/>
        </p:nvSpPr>
        <p:spPr>
          <a:xfrm>
            <a:off x="91825" y="276550"/>
            <a:ext cx="58959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Make a list of all the things that make you happy. </a:t>
            </a:r>
            <a:endParaRPr sz="3000" b="1">
              <a:solidFill>
                <a:schemeClr val="dk1"/>
              </a:solidFill>
              <a:latin typeface="Happy Monkey"/>
              <a:ea typeface="Happy Monkey"/>
              <a:cs typeface="Happy Monkey"/>
              <a:sym typeface="Happy Monkey"/>
            </a:endParaRPr>
          </a:p>
        </p:txBody>
      </p:sp>
      <p:pic>
        <p:nvPicPr>
          <p:cNvPr id="71" name="Google Shape;71;p15"/>
          <p:cNvPicPr preferRelativeResize="0"/>
          <p:nvPr/>
        </p:nvPicPr>
        <p:blipFill rotWithShape="1">
          <a:blip r:embed="rId3">
            <a:alphaModFix/>
          </a:blip>
          <a:srcRect r="46669"/>
          <a:stretch/>
        </p:blipFill>
        <p:spPr>
          <a:xfrm>
            <a:off x="6050850" y="300700"/>
            <a:ext cx="3419796" cy="438972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2"/>
          <p:cNvSpPr/>
          <p:nvPr/>
        </p:nvSpPr>
        <p:spPr>
          <a:xfrm>
            <a:off x="122575" y="276550"/>
            <a:ext cx="5834400" cy="44862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2"/>
          <p:cNvSpPr txBox="1"/>
          <p:nvPr/>
        </p:nvSpPr>
        <p:spPr>
          <a:xfrm>
            <a:off x="6077000" y="276550"/>
            <a:ext cx="2927100" cy="4486200"/>
          </a:xfrm>
          <a:prstGeom prst="rect">
            <a:avLst/>
          </a:prstGeom>
          <a:solidFill>
            <a:srgbClr val="F4AEF8"/>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Why does the main character dislike Jeremy Ross?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How did the main character change as he spent his day with his neighbor, Jeremy?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What message or lesson can we learn from this book? </a:t>
            </a: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a:solidFill>
                  <a:schemeClr val="dk1"/>
                </a:solidFill>
                <a:latin typeface="Happy Monkey"/>
                <a:ea typeface="Happy Monkey"/>
                <a:cs typeface="Happy Monkey"/>
                <a:sym typeface="Happy Monkey"/>
              </a:rPr>
              <a:t>Did you ever have a similar problem as the main character?</a:t>
            </a:r>
            <a:endParaRPr>
              <a:solidFill>
                <a:schemeClr val="dk1"/>
              </a:solidFill>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260" name="Google Shape;260;p42" descr="Enemy Pie is written by Derek Munson, illustrated by Tara Calahan King and read by Camryn Manheim.&#10;&#10;It was the perfect summer. That is, until Jeremy Ross moved into the house down the street and became Enemy Number One. Luckily, Dad has a surefire way to get rid of enemies - Enemy Pie.&#10;&#10;View the activity guide here: http://bit.ly/enemyPie&#10;&#10;Watch all of our videos at http://www.storylineonline.net/." title="Enemy Pie read by Camryn Manheim">
            <a:hlinkClick r:id="rId3"/>
          </p:cNvPr>
          <p:cNvPicPr preferRelativeResize="0"/>
          <p:nvPr/>
        </p:nvPicPr>
        <p:blipFill>
          <a:blip r:embed="rId4">
            <a:alphaModFix/>
          </a:blip>
          <a:stretch>
            <a:fillRect/>
          </a:stretch>
        </p:blipFill>
        <p:spPr>
          <a:xfrm>
            <a:off x="297275" y="488225"/>
            <a:ext cx="5463850" cy="4097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43"/>
          <p:cNvSpPr/>
          <p:nvPr/>
        </p:nvSpPr>
        <p:spPr>
          <a:xfrm>
            <a:off x="122575" y="100300"/>
            <a:ext cx="5172600" cy="4838700"/>
          </a:xfrm>
          <a:prstGeom prst="rect">
            <a:avLst/>
          </a:prstGeom>
          <a:solidFill>
            <a:srgbClr val="D56ED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Make a friendship pie. Draw a big circle on a piece of paper and divide it into sections. Write 1 way you can be a good friend in each section. </a:t>
            </a:r>
            <a:endParaRPr sz="3000" b="1">
              <a:solidFill>
                <a:schemeClr val="dk1"/>
              </a:solidFill>
              <a:latin typeface="Happy Monkey"/>
              <a:ea typeface="Happy Monkey"/>
              <a:cs typeface="Happy Monkey"/>
              <a:sym typeface="Happy Monkey"/>
            </a:endParaRPr>
          </a:p>
        </p:txBody>
      </p:sp>
      <p:pic>
        <p:nvPicPr>
          <p:cNvPr id="266" name="Google Shape;266;p43"/>
          <p:cNvPicPr preferRelativeResize="0"/>
          <p:nvPr/>
        </p:nvPicPr>
        <p:blipFill>
          <a:blip r:embed="rId3">
            <a:alphaModFix/>
          </a:blip>
          <a:stretch>
            <a:fillRect/>
          </a:stretch>
        </p:blipFill>
        <p:spPr>
          <a:xfrm>
            <a:off x="5386400" y="100300"/>
            <a:ext cx="3629019"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6"/>
          <p:cNvPicPr preferRelativeResize="0"/>
          <p:nvPr/>
        </p:nvPicPr>
        <p:blipFill>
          <a:blip r:embed="rId3">
            <a:alphaModFix/>
          </a:blip>
          <a:stretch>
            <a:fillRect/>
          </a:stretch>
        </p:blipFill>
        <p:spPr>
          <a:xfrm>
            <a:off x="152400" y="152400"/>
            <a:ext cx="8602133" cy="4838700"/>
          </a:xfrm>
          <a:prstGeom prst="rect">
            <a:avLst/>
          </a:prstGeom>
          <a:noFill/>
          <a:ln>
            <a:noFill/>
          </a:ln>
        </p:spPr>
      </p:pic>
      <p:pic>
        <p:nvPicPr>
          <p:cNvPr id="77" name="Google Shape;77;p16"/>
          <p:cNvPicPr preferRelativeResize="0"/>
          <p:nvPr/>
        </p:nvPicPr>
        <p:blipFill>
          <a:blip r:embed="rId4">
            <a:alphaModFix/>
          </a:blip>
          <a:stretch>
            <a:fillRect/>
          </a:stretch>
        </p:blipFill>
        <p:spPr>
          <a:xfrm>
            <a:off x="0" y="0"/>
            <a:ext cx="9144000" cy="5143500"/>
          </a:xfrm>
          <a:prstGeom prst="rect">
            <a:avLst/>
          </a:prstGeom>
          <a:noFill/>
          <a:ln>
            <a:noFill/>
          </a:ln>
        </p:spPr>
      </p:pic>
      <p:sp>
        <p:nvSpPr>
          <p:cNvPr id="78" name="Google Shape;78;p16"/>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p:nvPr/>
        </p:nvSpPr>
        <p:spPr>
          <a:xfrm>
            <a:off x="122575" y="276550"/>
            <a:ext cx="5834400" cy="44862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7"/>
          <p:cNvSpPr txBox="1"/>
          <p:nvPr/>
        </p:nvSpPr>
        <p:spPr>
          <a:xfrm>
            <a:off x="6077000" y="276550"/>
            <a:ext cx="2927100" cy="4486200"/>
          </a:xfrm>
          <a:prstGeom prst="rect">
            <a:avLst/>
          </a:prstGeom>
          <a:solidFill>
            <a:srgbClr val="F3DC9C"/>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How does a person’s face change based on their emotion?</a:t>
            </a:r>
            <a:br>
              <a:rPr lang="en" b="1">
                <a:latin typeface="Happy Monkey"/>
                <a:ea typeface="Happy Monkey"/>
                <a:cs typeface="Happy Monkey"/>
                <a:sym typeface="Happy Monkey"/>
              </a:rPr>
            </a:br>
            <a:r>
              <a:rPr lang="en" b="1">
                <a:latin typeface="Happy Monkey"/>
                <a:ea typeface="Happy Monkey"/>
                <a:cs typeface="Happy Monkey"/>
                <a:sym typeface="Happy Monkey"/>
              </a:rPr>
              <a:t/>
            </a:r>
            <a:br>
              <a:rPr lang="en" b="1">
                <a:latin typeface="Happy Monkey"/>
                <a:ea typeface="Happy Monkey"/>
                <a:cs typeface="Happy Monkey"/>
                <a:sym typeface="Happy Monkey"/>
              </a:rPr>
            </a:br>
            <a:r>
              <a:rPr lang="en" b="1">
                <a:latin typeface="Happy Monkey"/>
                <a:ea typeface="Happy Monkey"/>
                <a:cs typeface="Happy Monkey"/>
                <a:sym typeface="Happy Monkey"/>
              </a:rPr>
              <a:t>How does a person’s body change based on their emotion?</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r>
              <a:rPr lang="en" b="1">
                <a:latin typeface="Happy Monkey"/>
                <a:ea typeface="Happy Monkey"/>
                <a:cs typeface="Happy Monkey"/>
                <a:sym typeface="Happy Monkey"/>
              </a:rPr>
              <a:t>Which of these emotions are you feeling the most right now?</a:t>
            </a: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85" name="Google Shape;85;p17" title="Inside Out: Guessing the feelings.">
            <a:hlinkClick r:id="rId3"/>
          </p:cNvPr>
          <p:cNvPicPr preferRelativeResize="0"/>
          <p:nvPr/>
        </p:nvPicPr>
        <p:blipFill>
          <a:blip r:embed="rId4">
            <a:alphaModFix/>
          </a:blip>
          <a:stretch>
            <a:fillRect/>
          </a:stretch>
        </p:blipFill>
        <p:spPr>
          <a:xfrm>
            <a:off x="399800" y="570200"/>
            <a:ext cx="5238325" cy="39287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8"/>
          <p:cNvSpPr/>
          <p:nvPr/>
        </p:nvSpPr>
        <p:spPr>
          <a:xfrm>
            <a:off x="122575" y="100300"/>
            <a:ext cx="4952100" cy="4838700"/>
          </a:xfrm>
          <a:prstGeom prst="rect">
            <a:avLst/>
          </a:prstGeom>
          <a:solidFill>
            <a:srgbClr val="F2C54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Clr>
                <a:schemeClr val="dk1"/>
              </a:buClr>
              <a:buSzPts val="1100"/>
              <a:buFont typeface="Arial"/>
              <a:buNone/>
            </a:pPr>
            <a:r>
              <a:rPr lang="en" sz="3000" b="1">
                <a:solidFill>
                  <a:schemeClr val="dk1"/>
                </a:solidFill>
                <a:latin typeface="Happy Monkey"/>
                <a:ea typeface="Happy Monkey"/>
                <a:cs typeface="Happy Monkey"/>
                <a:sym typeface="Happy Monkey"/>
              </a:rPr>
              <a:t>Fold a piece of paper in half 2 times. Write one of the following emotions in each square: happy, sad, worried, angry. Draw a picture of yourself showing each emotion. </a:t>
            </a:r>
            <a:endParaRPr sz="3000" b="1">
              <a:solidFill>
                <a:schemeClr val="dk1"/>
              </a:solidFill>
              <a:latin typeface="Happy Monkey"/>
              <a:ea typeface="Happy Monkey"/>
              <a:cs typeface="Happy Monkey"/>
              <a:sym typeface="Happy Monkey"/>
            </a:endParaRPr>
          </a:p>
        </p:txBody>
      </p:sp>
      <p:pic>
        <p:nvPicPr>
          <p:cNvPr id="91" name="Google Shape;91;p18"/>
          <p:cNvPicPr preferRelativeResize="0"/>
          <p:nvPr/>
        </p:nvPicPr>
        <p:blipFill>
          <a:blip r:embed="rId3">
            <a:alphaModFix/>
          </a:blip>
          <a:stretch>
            <a:fillRect/>
          </a:stretch>
        </p:blipFill>
        <p:spPr>
          <a:xfrm>
            <a:off x="5239725" y="100300"/>
            <a:ext cx="3629025"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98" name="Google Shape;98;p19"/>
          <p:cNvPicPr preferRelativeResize="0"/>
          <p:nvPr/>
        </p:nvPicPr>
        <p:blipFill>
          <a:blip r:embed="rId3">
            <a:alphaModFix/>
          </a:blip>
          <a:stretch>
            <a:fillRect/>
          </a:stretch>
        </p:blipFill>
        <p:spPr>
          <a:xfrm>
            <a:off x="0" y="0"/>
            <a:ext cx="9144000" cy="5143500"/>
          </a:xfrm>
          <a:prstGeom prst="rect">
            <a:avLst/>
          </a:prstGeom>
          <a:noFill/>
          <a:ln>
            <a:noFill/>
          </a:ln>
        </p:spPr>
      </p:pic>
      <p:sp>
        <p:nvSpPr>
          <p:cNvPr id="99" name="Google Shape;99;p19"/>
          <p:cNvSpPr txBox="1"/>
          <p:nvPr/>
        </p:nvSpPr>
        <p:spPr>
          <a:xfrm>
            <a:off x="119900" y="4719000"/>
            <a:ext cx="1789500" cy="424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50">
                <a:latin typeface="Happy Monkey"/>
                <a:ea typeface="Happy Monkey"/>
                <a:cs typeface="Happy Monkey"/>
                <a:sym typeface="Happy Monkey"/>
              </a:rPr>
              <a:t>©TheSocialEmotionalTeacher</a:t>
            </a:r>
            <a:endParaRPr sz="850">
              <a:latin typeface="Happy Monkey"/>
              <a:ea typeface="Happy Monkey"/>
              <a:cs typeface="Happy Monkey"/>
              <a:sym typeface="Happy Monkey"/>
            </a:endParaRPr>
          </a:p>
          <a:p>
            <a:pPr marL="0" lvl="0" indent="0" algn="l" rtl="0">
              <a:spcBef>
                <a:spcPts val="0"/>
              </a:spcBef>
              <a:spcAft>
                <a:spcPts val="0"/>
              </a:spcAft>
              <a:buNone/>
            </a:pPr>
            <a:endParaRPr>
              <a:latin typeface="Happy Monkey"/>
              <a:ea typeface="Happy Monkey"/>
              <a:cs typeface="Happy Monkey"/>
              <a:sym typeface="Happy Monke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p:nvPr/>
        </p:nvSpPr>
        <p:spPr>
          <a:xfrm>
            <a:off x="122575" y="276550"/>
            <a:ext cx="5834400" cy="44862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0"/>
          <p:cNvSpPr txBox="1"/>
          <p:nvPr/>
        </p:nvSpPr>
        <p:spPr>
          <a:xfrm>
            <a:off x="6077000" y="276550"/>
            <a:ext cx="2927100" cy="4486200"/>
          </a:xfrm>
          <a:prstGeom prst="rect">
            <a:avLst/>
          </a:prstGeom>
          <a:solidFill>
            <a:srgbClr val="DBEB6D"/>
          </a:solidFill>
          <a:ln>
            <a:noFill/>
          </a:ln>
        </p:spPr>
        <p:txBody>
          <a:bodyPr spcFirstLastPara="1" wrap="square" lIns="91425" tIns="91425" rIns="91425" bIns="91425" anchor="t" anchorCtr="0">
            <a:noAutofit/>
          </a:bodyPr>
          <a:lstStyle/>
          <a:p>
            <a:pPr marL="0" lvl="0" indent="0" algn="l" rtl="0">
              <a:lnSpc>
                <a:spcPct val="110000"/>
              </a:lnSpc>
              <a:spcBef>
                <a:spcPts val="800"/>
              </a:spcBef>
              <a:spcAft>
                <a:spcPts val="0"/>
              </a:spcAft>
              <a:buNone/>
            </a:pPr>
            <a:r>
              <a:rPr lang="en" sz="3000" b="1">
                <a:latin typeface="Happy Monkey"/>
                <a:ea typeface="Happy Monkey"/>
                <a:cs typeface="Happy Monkey"/>
                <a:sym typeface="Happy Monkey"/>
              </a:rPr>
              <a:t>Think:</a:t>
            </a:r>
            <a:endParaRPr sz="3000" b="1">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Have you ever felt like Howard?</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How did Howard learn to listen to his body when it was angry?</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were some of the things Howard learned to do when his body felt angry?</a:t>
            </a: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endParaRPr sz="1250">
              <a:solidFill>
                <a:schemeClr val="dk1"/>
              </a:solidFill>
              <a:latin typeface="Happy Monkey"/>
              <a:ea typeface="Happy Monkey"/>
              <a:cs typeface="Happy Monkey"/>
              <a:sym typeface="Happy Monkey"/>
            </a:endParaRPr>
          </a:p>
          <a:p>
            <a:pPr marL="0" lvl="0" indent="0" algn="l" rtl="0">
              <a:lnSpc>
                <a:spcPct val="115000"/>
              </a:lnSpc>
              <a:spcBef>
                <a:spcPts val="0"/>
              </a:spcBef>
              <a:spcAft>
                <a:spcPts val="0"/>
              </a:spcAft>
              <a:buNone/>
            </a:pPr>
            <a:r>
              <a:rPr lang="en" sz="1250">
                <a:solidFill>
                  <a:schemeClr val="dk1"/>
                </a:solidFill>
                <a:latin typeface="Happy Monkey"/>
                <a:ea typeface="Happy Monkey"/>
                <a:cs typeface="Happy Monkey"/>
                <a:sym typeface="Happy Monkey"/>
              </a:rPr>
              <a:t>What lesson can you learn from Howard?</a:t>
            </a:r>
            <a:endParaRPr b="1">
              <a:latin typeface="Happy Monkey"/>
              <a:ea typeface="Happy Monkey"/>
              <a:cs typeface="Happy Monkey"/>
              <a:sym typeface="Happy Monkey"/>
            </a:endParaRPr>
          </a:p>
          <a:p>
            <a:pPr marL="0" lvl="0" indent="0" algn="l" rtl="0">
              <a:lnSpc>
                <a:spcPct val="110000"/>
              </a:lnSpc>
              <a:spcBef>
                <a:spcPts val="800"/>
              </a:spcBef>
              <a:spcAft>
                <a:spcPts val="0"/>
              </a:spcAft>
              <a:buNone/>
            </a:pPr>
            <a:endParaRPr b="1">
              <a:latin typeface="Happy Monkey"/>
              <a:ea typeface="Happy Monkey"/>
              <a:cs typeface="Happy Monkey"/>
              <a:sym typeface="Happy Monkey"/>
            </a:endParaRPr>
          </a:p>
          <a:p>
            <a:pPr marL="0" lvl="0" indent="0" algn="l" rtl="0">
              <a:spcBef>
                <a:spcPts val="0"/>
              </a:spcBef>
              <a:spcAft>
                <a:spcPts val="0"/>
              </a:spcAft>
              <a:buNone/>
            </a:pPr>
            <a:endParaRPr sz="1200" b="1">
              <a:latin typeface="Happy Monkey"/>
              <a:ea typeface="Happy Monkey"/>
              <a:cs typeface="Happy Monkey"/>
              <a:sym typeface="Happy Monkey"/>
            </a:endParaRPr>
          </a:p>
        </p:txBody>
      </p:sp>
      <p:pic>
        <p:nvPicPr>
          <p:cNvPr id="106" name="Google Shape;106;p20" descr="http://www.wedolisten.org &#10;15   free Howard B. Wigglebottom videos, songs, interactive questions and more to help young children be better listeners, learn important life lessons and feel good about themselves." title="Controlling Anger Video">
            <a:hlinkClick r:id="rId3"/>
          </p:cNvPr>
          <p:cNvPicPr preferRelativeResize="0"/>
          <p:nvPr/>
        </p:nvPicPr>
        <p:blipFill>
          <a:blip r:embed="rId4">
            <a:alphaModFix/>
          </a:blip>
          <a:stretch>
            <a:fillRect/>
          </a:stretch>
        </p:blipFill>
        <p:spPr>
          <a:xfrm>
            <a:off x="338275" y="508700"/>
            <a:ext cx="5417725" cy="40633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1"/>
          <p:cNvSpPr/>
          <p:nvPr/>
        </p:nvSpPr>
        <p:spPr>
          <a:xfrm>
            <a:off x="122575" y="100300"/>
            <a:ext cx="4952100" cy="4838700"/>
          </a:xfrm>
          <a:prstGeom prst="rect">
            <a:avLst/>
          </a:prstGeom>
          <a:solidFill>
            <a:srgbClr val="C3D92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solidFill>
                  <a:schemeClr val="dk1"/>
                </a:solidFill>
                <a:latin typeface="Happy Monkey"/>
                <a:ea typeface="Happy Monkey"/>
                <a:cs typeface="Happy Monkey"/>
                <a:sym typeface="Happy Monkey"/>
              </a:rPr>
              <a:t>Activity:</a:t>
            </a:r>
            <a:endParaRPr sz="3600" b="1" u="sng">
              <a:solidFill>
                <a:schemeClr val="dk1"/>
              </a:solidFill>
              <a:latin typeface="Happy Monkey"/>
              <a:ea typeface="Happy Monkey"/>
              <a:cs typeface="Happy Monkey"/>
              <a:sym typeface="Happy Monkey"/>
            </a:endParaRPr>
          </a:p>
          <a:p>
            <a:pPr marL="0" lvl="0" indent="0" algn="l" rtl="0">
              <a:spcBef>
                <a:spcPts val="0"/>
              </a:spcBef>
              <a:spcAft>
                <a:spcPts val="0"/>
              </a:spcAft>
              <a:buNone/>
            </a:pPr>
            <a:r>
              <a:rPr lang="en" sz="3000" b="1">
                <a:solidFill>
                  <a:schemeClr val="dk1"/>
                </a:solidFill>
                <a:latin typeface="Happy Monkey"/>
                <a:ea typeface="Happy Monkey"/>
                <a:cs typeface="Happy Monkey"/>
                <a:sym typeface="Happy Monkey"/>
              </a:rPr>
              <a:t>Draw an outline of your body when it feels angry. Mark the parts where you feel the anger in red.</a:t>
            </a:r>
            <a:endParaRPr sz="3000" b="1">
              <a:solidFill>
                <a:schemeClr val="dk1"/>
              </a:solidFill>
              <a:latin typeface="Happy Monkey"/>
              <a:ea typeface="Happy Monkey"/>
              <a:cs typeface="Happy Monkey"/>
              <a:sym typeface="Happy Monkey"/>
            </a:endParaRPr>
          </a:p>
        </p:txBody>
      </p:sp>
      <p:pic>
        <p:nvPicPr>
          <p:cNvPr id="112" name="Google Shape;112;p21"/>
          <p:cNvPicPr preferRelativeResize="0"/>
          <p:nvPr/>
        </p:nvPicPr>
        <p:blipFill>
          <a:blip r:embed="rId3">
            <a:alphaModFix/>
          </a:blip>
          <a:stretch>
            <a:fillRect/>
          </a:stretch>
        </p:blipFill>
        <p:spPr>
          <a:xfrm rot="-5400000">
            <a:off x="4333510" y="755589"/>
            <a:ext cx="5161249" cy="30868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855</Words>
  <Application>Microsoft Office PowerPoint</Application>
  <PresentationFormat>On-screen Show (16:9)</PresentationFormat>
  <Paragraphs>113</Paragraphs>
  <Slides>31</Slides>
  <Notes>31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Happy Monkey</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Brinnan Pierce</dc:creator>
  <cp:lastModifiedBy>Brad</cp:lastModifiedBy>
  <cp:revision>2</cp:revision>
  <dcterms:modified xsi:type="dcterms:W3CDTF">2020-03-18T17:29:26Z</dcterms:modified>
</cp:coreProperties>
</file>